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703" r:id="rId2"/>
    <p:sldId id="576" r:id="rId3"/>
    <p:sldId id="651" r:id="rId4"/>
    <p:sldId id="682" r:id="rId5"/>
    <p:sldId id="683" r:id="rId6"/>
    <p:sldId id="684" r:id="rId7"/>
    <p:sldId id="670" r:id="rId8"/>
    <p:sldId id="685" r:id="rId9"/>
    <p:sldId id="686" r:id="rId10"/>
    <p:sldId id="687" r:id="rId11"/>
    <p:sldId id="688" r:id="rId12"/>
    <p:sldId id="689" r:id="rId13"/>
    <p:sldId id="690" r:id="rId14"/>
    <p:sldId id="691" r:id="rId15"/>
    <p:sldId id="692" r:id="rId16"/>
    <p:sldId id="702" r:id="rId17"/>
    <p:sldId id="693" r:id="rId18"/>
    <p:sldId id="694" r:id="rId19"/>
    <p:sldId id="695" r:id="rId20"/>
    <p:sldId id="696" r:id="rId21"/>
    <p:sldId id="697" r:id="rId22"/>
    <p:sldId id="698" r:id="rId23"/>
    <p:sldId id="699" r:id="rId24"/>
    <p:sldId id="700" r:id="rId25"/>
    <p:sldId id="70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8058" autoAdjust="0"/>
  </p:normalViewPr>
  <p:slideViewPr>
    <p:cSldViewPr>
      <p:cViewPr varScale="1">
        <p:scale>
          <a:sx n="100" d="100"/>
          <a:sy n="100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942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96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p:transition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p:transition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p:transition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p:transition>
    <p:pull dir="d"/>
  </p:transition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890850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10-4-4 border ( </a:t>
            </a:r>
            <a:r>
              <a:rPr lang="zh-TW" altLang="en-US" dirty="0" smtClean="0"/>
              <a:t>框線屬性簡便表示法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除了前面介紹的框線屬性，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還提供了下列框線屬性簡便表示法：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border-top</a:t>
            </a:r>
          </a:p>
          <a:p>
            <a:pPr lvl="3"/>
            <a:r>
              <a:rPr lang="en-US" altLang="zh-TW" dirty="0" smtClean="0"/>
              <a:t>   border-bottom</a:t>
            </a:r>
          </a:p>
          <a:p>
            <a:pPr lvl="3"/>
            <a:r>
              <a:rPr lang="en-US" altLang="zh-TW" dirty="0" smtClean="0"/>
              <a:t>   border-left</a:t>
            </a:r>
          </a:p>
          <a:p>
            <a:pPr lvl="3"/>
            <a:r>
              <a:rPr lang="en-US" altLang="zh-TW" dirty="0" smtClean="0"/>
              <a:t>   border-right</a:t>
            </a:r>
          </a:p>
          <a:p>
            <a:pPr lvl="3"/>
            <a:r>
              <a:rPr lang="en-US" altLang="zh-TW" dirty="0" smtClean="0"/>
              <a:t>   border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P.10-14</a:t>
            </a:r>
            <a:endParaRPr lang="en-US" altLang="zh-TW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10-4-5 border-radius (</a:t>
            </a:r>
            <a:r>
              <a:rPr lang="zh-TW" altLang="en-US" dirty="0" smtClean="0"/>
              <a:t>框</a:t>
            </a:r>
            <a:r>
              <a:rPr lang="zh-TW" altLang="en-US" dirty="0"/>
              <a:t>線圓角</a:t>
            </a:r>
            <a:r>
              <a:rPr lang="en-US" altLang="zh-TW" dirty="0" smtClean="0"/>
              <a:t>) </a:t>
            </a:r>
          </a:p>
          <a:p>
            <a:pPr lvl="1"/>
            <a:r>
              <a:rPr lang="en-US" altLang="zh-TW" dirty="0" smtClean="0"/>
              <a:t>CSS 3 </a:t>
            </a:r>
            <a:r>
              <a:rPr lang="zh-TW" altLang="en-US" dirty="0" smtClean="0"/>
              <a:t>新增了下列屬性用來指定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元素的框</a:t>
            </a:r>
            <a:r>
              <a:rPr lang="zh-TW" altLang="en-US" dirty="0"/>
              <a:t>線圓角：</a:t>
            </a:r>
            <a:endParaRPr lang="zh-TW" altLang="en-US" dirty="0" smtClean="0"/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border-top-left-radius</a:t>
            </a:r>
          </a:p>
          <a:p>
            <a:pPr lvl="3"/>
            <a:r>
              <a:rPr lang="en-US" altLang="zh-TW" dirty="0" smtClean="0"/>
              <a:t>   border-top-right-radius </a:t>
            </a:r>
          </a:p>
          <a:p>
            <a:pPr lvl="3"/>
            <a:r>
              <a:rPr lang="en-US" altLang="zh-TW" dirty="0" smtClean="0"/>
              <a:t>   border-bottom-right-radius</a:t>
            </a:r>
          </a:p>
          <a:p>
            <a:pPr lvl="3"/>
            <a:r>
              <a:rPr lang="en-US" altLang="zh-TW" dirty="0" smtClean="0"/>
              <a:t>   border-bottom-left-radius</a:t>
            </a:r>
          </a:p>
          <a:p>
            <a:pPr lvl="3"/>
            <a:r>
              <a:rPr lang="en-US" altLang="zh-TW" dirty="0" smtClean="0"/>
              <a:t>   border-radius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P.10-15</a:t>
            </a:r>
            <a:endParaRPr lang="en-US" altLang="zh-TW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981" y="5282301"/>
            <a:ext cx="7505411" cy="59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852936"/>
            <a:ext cx="3935586" cy="232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10-5 </a:t>
            </a:r>
            <a:r>
              <a:rPr lang="zh-TW" altLang="en-US" dirty="0" smtClean="0"/>
              <a:t>定位方式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10-5-1 display (HTML </a:t>
            </a:r>
            <a:r>
              <a:rPr lang="zh-TW" altLang="en-US" dirty="0" smtClean="0"/>
              <a:t>元素的顯示層級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雖然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元素已經有預設的顯示層級，但有時我們可能需要加以變更，此時可以使用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提供的</a:t>
            </a:r>
            <a:r>
              <a:rPr lang="en-US" altLang="zh-TW" dirty="0" smtClean="0"/>
              <a:t>display </a:t>
            </a:r>
            <a:r>
              <a:rPr lang="zh-TW" altLang="en-US" dirty="0" smtClean="0"/>
              <a:t>屬性，其語法如下：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display </a:t>
            </a:r>
            <a:r>
              <a:rPr lang="zh-TW" altLang="en-US" dirty="0" smtClean="0"/>
              <a:t>屬性的設定值有好幾個，比較常用的如下：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   </a:t>
            </a:r>
            <a:r>
              <a:rPr lang="en-US" altLang="zh-TW" dirty="0" smtClean="0"/>
              <a:t>none</a:t>
            </a:r>
            <a:endParaRPr lang="zh-TW" altLang="en-US" dirty="0" smtClean="0"/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block</a:t>
            </a:r>
            <a:endParaRPr lang="zh-TW" altLang="en-US" dirty="0" smtClean="0"/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inline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list-item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P.10-16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72869"/>
            <a:ext cx="7485904" cy="31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>
              <a:lnSpc>
                <a:spcPts val="3600"/>
              </a:lnSpc>
            </a:pPr>
            <a:r>
              <a:rPr lang="en-US" altLang="zh-TW" dirty="0" smtClean="0"/>
              <a:t>10-5-2  width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height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top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bottom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left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right (Block Box </a:t>
            </a:r>
            <a:r>
              <a:rPr lang="zh-TW" altLang="en-US" dirty="0" smtClean="0"/>
              <a:t>的寬度與高度、上下左右位移量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P.10-17~18</a:t>
            </a:r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21995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582293"/>
            <a:ext cx="7476150" cy="379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>
              <a:lnSpc>
                <a:spcPts val="3600"/>
              </a:lnSpc>
            </a:pPr>
            <a:r>
              <a:rPr lang="en-US" altLang="zh-TW" dirty="0" smtClean="0"/>
              <a:t>10-5-3 </a:t>
            </a:r>
            <a:r>
              <a:rPr lang="en-US" altLang="zh-TW" sz="2500" dirty="0" smtClean="0"/>
              <a:t>max-width</a:t>
            </a:r>
            <a:r>
              <a:rPr lang="zh-TW" altLang="en-US" sz="2500" dirty="0" smtClean="0"/>
              <a:t>、</a:t>
            </a:r>
            <a:r>
              <a:rPr lang="en-US" altLang="zh-TW" sz="2500" dirty="0" smtClean="0"/>
              <a:t>min-width</a:t>
            </a:r>
            <a:r>
              <a:rPr lang="zh-TW" altLang="en-US" sz="2500" dirty="0" smtClean="0"/>
              <a:t>、</a:t>
            </a:r>
            <a:r>
              <a:rPr lang="en-US" altLang="zh-TW" sz="2500" dirty="0" smtClean="0"/>
              <a:t>max-height</a:t>
            </a:r>
            <a:r>
              <a:rPr lang="zh-TW" altLang="en-US" sz="2500" dirty="0" smtClean="0"/>
              <a:t>、</a:t>
            </a:r>
            <a:r>
              <a:rPr lang="en-US" altLang="zh-TW" sz="2500" dirty="0" smtClean="0"/>
              <a:t/>
            </a:r>
            <a:br>
              <a:rPr lang="en-US" altLang="zh-TW" sz="2500" dirty="0" smtClean="0"/>
            </a:br>
            <a:r>
              <a:rPr lang="en-US" altLang="zh-TW" sz="2500" dirty="0" smtClean="0"/>
              <a:t>min-height (Block Box </a:t>
            </a:r>
            <a:r>
              <a:rPr lang="zh-TW" altLang="en-US" sz="2500" dirty="0" smtClean="0"/>
              <a:t>的寬度與高度的最大值及最小值</a:t>
            </a:r>
            <a:r>
              <a:rPr lang="en-US" altLang="zh-TW" sz="2500" dirty="0" smtClean="0"/>
              <a:t>)</a:t>
            </a:r>
          </a:p>
          <a:p>
            <a:pPr lvl="1">
              <a:lnSpc>
                <a:spcPts val="3600"/>
              </a:lnSpc>
            </a:pPr>
            <a:r>
              <a:rPr lang="zh-TW" altLang="en-US" dirty="0" smtClean="0"/>
              <a:t>下面是一個例子。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P.10-18~19</a:t>
            </a:r>
            <a:endParaRPr lang="en-US" altLang="zh-TW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5184576"/>
          </a:xfrm>
        </p:spPr>
        <p:txBody>
          <a:bodyPr/>
          <a:lstStyle/>
          <a:p>
            <a:pPr lvl="4"/>
            <a:r>
              <a:rPr lang="en-US" altLang="zh-TW" dirty="0" smtClean="0"/>
              <a:t>10-5-4 position (Box </a:t>
            </a:r>
            <a:r>
              <a:rPr lang="zh-TW" altLang="en-US" dirty="0" smtClean="0"/>
              <a:t>的定位方式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我們可以使用</a:t>
            </a:r>
            <a:r>
              <a:rPr lang="en-US" altLang="zh-TW" dirty="0" smtClean="0"/>
              <a:t>position </a:t>
            </a:r>
            <a:r>
              <a:rPr lang="zh-TW" altLang="en-US" dirty="0" smtClean="0"/>
              <a:t>屬性指定</a:t>
            </a:r>
            <a:r>
              <a:rPr lang="en-US" altLang="zh-TW" dirty="0" smtClean="0"/>
              <a:t>Box </a:t>
            </a:r>
            <a:r>
              <a:rPr lang="zh-TW" altLang="en-US" dirty="0" smtClean="0"/>
              <a:t>的定位方式 ，其語法如下：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舉例來說，假設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文件中有三個</a:t>
            </a:r>
            <a:r>
              <a:rPr lang="en-US" altLang="zh-TW" dirty="0" smtClean="0"/>
              <a:t>Inline Box</a:t>
            </a:r>
            <a:r>
              <a:rPr lang="zh-TW" altLang="en-US" dirty="0" smtClean="0"/>
              <a:t>，在正常順序下，其排列方式如下圖。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P.10-19~20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7505411" cy="35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6666" y="3284984"/>
            <a:ext cx="6665051" cy="2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此時，若將</a:t>
            </a:r>
            <a:r>
              <a:rPr lang="en-US" altLang="zh-TW" dirty="0" smtClean="0"/>
              <a:t>myBox2 </a:t>
            </a:r>
            <a:r>
              <a:rPr lang="zh-TW" altLang="en-US" dirty="0" smtClean="0"/>
              <a:t>的定位方式指定為相對定位，如下：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排列方式變成如下圖。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P.10-21</a:t>
            </a:r>
            <a:endParaRPr lang="en-US" altLang="zh-TW" dirty="0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7475165" cy="135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455341"/>
            <a:ext cx="6633876" cy="2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-1" b="7071"/>
          <a:stretch/>
        </p:blipFill>
        <p:spPr bwMode="auto">
          <a:xfrm>
            <a:off x="611560" y="1916832"/>
            <a:ext cx="6894591" cy="451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10-5-5 ﬂoat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clear ( </a:t>
            </a:r>
            <a:r>
              <a:rPr lang="zh-TW" altLang="en-US" dirty="0" smtClean="0"/>
              <a:t>指定文繞圖、解除文繞圖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P.10-28~31</a:t>
            </a:r>
            <a:endParaRPr lang="en-US" altLang="zh-TW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188"/>
          <a:stretch/>
        </p:blipFill>
        <p:spPr bwMode="auto">
          <a:xfrm>
            <a:off x="539552" y="1412776"/>
            <a:ext cx="7628917" cy="4437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5256584"/>
          </a:xfrm>
        </p:spPr>
        <p:txBody>
          <a:bodyPr/>
          <a:lstStyle/>
          <a:p>
            <a:pPr lvl="4"/>
            <a:r>
              <a:rPr lang="en-US" altLang="zh-TW" dirty="0" smtClean="0"/>
              <a:t>10-5-6 z-index ( </a:t>
            </a:r>
            <a:r>
              <a:rPr lang="zh-TW" altLang="en-US" dirty="0" smtClean="0"/>
              <a:t>重疊順序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P.10-32</a:t>
            </a:r>
            <a:endParaRPr lang="en-US" altLang="zh-TW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10-5-7 visibility ( </a:t>
            </a:r>
            <a:r>
              <a:rPr lang="zh-TW" altLang="en-US" dirty="0" smtClean="0"/>
              <a:t>顯示或隱藏</a:t>
            </a:r>
            <a:r>
              <a:rPr lang="en-US" altLang="zh-TW" dirty="0" smtClean="0"/>
              <a:t>Box)   </a:t>
            </a:r>
          </a:p>
          <a:p>
            <a:pPr lvl="1"/>
            <a:r>
              <a:rPr lang="zh-TW" altLang="en-US" dirty="0" smtClean="0"/>
              <a:t>下面是一個例子，它會顯示兩個不同背景色彩的標題</a:t>
            </a:r>
            <a:r>
              <a:rPr lang="en-US" altLang="zh-TW" dirty="0" smtClean="0"/>
              <a:t>1</a:t>
            </a:r>
            <a:r>
              <a:rPr lang="zh-TW" altLang="en-US" dirty="0" smtClean="0"/>
              <a:t>區塊。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若在第</a:t>
            </a:r>
            <a:r>
              <a:rPr lang="en-US" altLang="zh-TW" dirty="0" smtClean="0"/>
              <a:t>01 </a:t>
            </a:r>
            <a:r>
              <a:rPr lang="zh-TW" altLang="en-US" dirty="0" smtClean="0"/>
              <a:t>行加上</a:t>
            </a:r>
            <a:r>
              <a:rPr lang="en-US" altLang="zh-TW" dirty="0" err="1" smtClean="0"/>
              <a:t>visibility:hidden</a:t>
            </a:r>
            <a:r>
              <a:rPr lang="zh-TW" altLang="en-US" dirty="0" smtClean="0"/>
              <a:t>，如下，則會隱藏第一個標題</a:t>
            </a:r>
            <a:r>
              <a:rPr lang="en-US" altLang="zh-TW" dirty="0" smtClean="0"/>
              <a:t>1</a:t>
            </a:r>
            <a:r>
              <a:rPr lang="zh-TW" altLang="en-US" dirty="0" smtClean="0"/>
              <a:t>區塊：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P.10-33</a:t>
            </a:r>
            <a:endParaRPr lang="en-US" altLang="zh-TW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488" y="1828563"/>
            <a:ext cx="7485904" cy="196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488" y="4424283"/>
            <a:ext cx="7485904" cy="17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>
          <a:xfrm>
            <a:off x="2411760" y="1556792"/>
            <a:ext cx="6552728" cy="1152128"/>
          </a:xfrm>
        </p:spPr>
        <p:txBody>
          <a:bodyPr/>
          <a:lstStyle/>
          <a:p>
            <a:r>
              <a:rPr lang="en-US" altLang="zh-TW" dirty="0" smtClean="0"/>
              <a:t>Box Model </a:t>
            </a:r>
            <a:r>
              <a:rPr lang="zh-TW" altLang="en-US" dirty="0" smtClean="0"/>
              <a:t>與定位方式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843808" y="3068960"/>
            <a:ext cx="6192688" cy="2880320"/>
          </a:xfrm>
        </p:spPr>
        <p:txBody>
          <a:bodyPr/>
          <a:lstStyle/>
          <a:p>
            <a:r>
              <a:rPr lang="en-US" altLang="zh-TW" dirty="0" smtClean="0"/>
              <a:t>10-1  </a:t>
            </a:r>
            <a:r>
              <a:rPr lang="en-US" altLang="zh-TW" dirty="0" smtClean="0">
                <a:hlinkClick r:id="rId3" action="ppaction://hlinksldjump"/>
              </a:rPr>
              <a:t>Box Model </a:t>
            </a:r>
            <a:endParaRPr lang="en-US" altLang="zh-TW" dirty="0" smtClean="0"/>
          </a:p>
          <a:p>
            <a:r>
              <a:rPr lang="en-US" altLang="zh-TW" dirty="0" smtClean="0"/>
              <a:t>10-2  </a:t>
            </a:r>
            <a:r>
              <a:rPr lang="zh-TW" altLang="en-US" dirty="0" smtClean="0">
                <a:hlinkClick r:id="rId4" action="ppaction://hlinksldjump"/>
              </a:rPr>
              <a:t>邊界屬性 </a:t>
            </a:r>
            <a:endParaRPr lang="zh-TW" altLang="en-US" dirty="0" smtClean="0"/>
          </a:p>
          <a:p>
            <a:r>
              <a:rPr lang="en-US" altLang="zh-TW" dirty="0" smtClean="0"/>
              <a:t>10-3  </a:t>
            </a:r>
            <a:r>
              <a:rPr lang="zh-TW" altLang="en-US" dirty="0" smtClean="0">
                <a:hlinkClick r:id="rId5" action="ppaction://hlinksldjump"/>
              </a:rPr>
              <a:t>留白屬性 </a:t>
            </a:r>
            <a:endParaRPr lang="zh-TW" altLang="en-US" dirty="0" smtClean="0"/>
          </a:p>
          <a:p>
            <a:r>
              <a:rPr lang="en-US" altLang="zh-TW" dirty="0" smtClean="0"/>
              <a:t>10-4  </a:t>
            </a:r>
            <a:r>
              <a:rPr lang="zh-TW" altLang="en-US" dirty="0" smtClean="0">
                <a:hlinkClick r:id="rId6" action="ppaction://hlinksldjump"/>
              </a:rPr>
              <a:t>框線屬性 </a:t>
            </a:r>
            <a:endParaRPr lang="zh-TW" altLang="en-US" dirty="0" smtClean="0"/>
          </a:p>
          <a:p>
            <a:r>
              <a:rPr lang="en-US" altLang="zh-TW" dirty="0" smtClean="0"/>
              <a:t>10-5  </a:t>
            </a:r>
            <a:r>
              <a:rPr lang="zh-TW" altLang="en-US" dirty="0" smtClean="0">
                <a:hlinkClick r:id="rId7" action="ppaction://hlinksldjump"/>
              </a:rPr>
              <a:t>定位方式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CSS3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10-5-8 overﬂow ( </a:t>
            </a:r>
            <a:r>
              <a:rPr lang="zh-TW" altLang="en-US" dirty="0" smtClean="0"/>
              <a:t>顯示或隱藏溢出</a:t>
            </a:r>
            <a:r>
              <a:rPr lang="en-US" altLang="zh-TW" dirty="0" smtClean="0"/>
              <a:t>Box </a:t>
            </a:r>
            <a:r>
              <a:rPr lang="zh-TW" altLang="en-US" dirty="0" smtClean="0"/>
              <a:t>的內容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下面是一個例子，它會顯示溢出</a:t>
            </a:r>
            <a:r>
              <a:rPr lang="en-US" altLang="zh-TW" dirty="0" smtClean="0"/>
              <a:t>Box </a:t>
            </a:r>
            <a:r>
              <a:rPr lang="zh-TW" altLang="en-US" dirty="0" smtClean="0"/>
              <a:t>的內容。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1" y="6195946"/>
            <a:ext cx="1140311" cy="317823"/>
          </a:xfrm>
        </p:spPr>
        <p:txBody>
          <a:bodyPr/>
          <a:lstStyle/>
          <a:p>
            <a:r>
              <a:rPr lang="en-US" altLang="zh-TW" dirty="0" smtClean="0"/>
              <a:t>P.10-34~35</a:t>
            </a:r>
            <a:endParaRPr lang="en-US" altLang="zh-TW" dirty="0" smtClean="0"/>
          </a:p>
        </p:txBody>
      </p:sp>
      <p:grpSp>
        <p:nvGrpSpPr>
          <p:cNvPr id="3" name="群組 2"/>
          <p:cNvGrpSpPr/>
          <p:nvPr/>
        </p:nvGrpSpPr>
        <p:grpSpPr>
          <a:xfrm>
            <a:off x="467545" y="2060848"/>
            <a:ext cx="7344816" cy="4248472"/>
            <a:chOff x="467544" y="1988840"/>
            <a:chExt cx="7587173" cy="4696368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988840"/>
              <a:ext cx="7515165" cy="4696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矩形 1"/>
            <p:cNvSpPr/>
            <p:nvPr/>
          </p:nvSpPr>
          <p:spPr>
            <a:xfrm>
              <a:off x="467544" y="4509120"/>
              <a:ext cx="2304256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10-5-9 object-ﬁt ( </a:t>
            </a:r>
            <a:r>
              <a:rPr lang="zh-TW" altLang="en-US" dirty="0" smtClean="0"/>
              <a:t>配合</a:t>
            </a:r>
            <a:r>
              <a:rPr lang="en-US" altLang="zh-TW" dirty="0" smtClean="0"/>
              <a:t>Box </a:t>
            </a:r>
            <a:r>
              <a:rPr lang="zh-TW" altLang="en-US" dirty="0" smtClean="0"/>
              <a:t>調整物件大小</a:t>
            </a:r>
            <a:r>
              <a:rPr lang="en-US" altLang="zh-TW" dirty="0" smtClean="0"/>
              <a:t>)  </a:t>
            </a:r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>
              <a:spcBef>
                <a:spcPts val="3000"/>
              </a:spcBef>
            </a:pPr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P.10-36~37</a:t>
            </a:r>
            <a:endParaRPr lang="en-US" altLang="zh-TW" dirty="0" smtClean="0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43" y="1988831"/>
            <a:ext cx="5614428" cy="28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441324"/>
            <a:ext cx="2834646" cy="162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6" y="3104585"/>
            <a:ext cx="2827331" cy="162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696" y="5085184"/>
            <a:ext cx="2809043" cy="162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4" y="3581853"/>
            <a:ext cx="5565284" cy="26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3" y="4791107"/>
            <a:ext cx="5976673" cy="29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10-5-10 object-position(</a:t>
            </a:r>
            <a:r>
              <a:rPr lang="zh-TW" altLang="en-US" dirty="0" smtClean="0"/>
              <a:t>物件在</a:t>
            </a:r>
            <a:r>
              <a:rPr lang="en-US" altLang="zh-TW" dirty="0" smtClean="0"/>
              <a:t>Box</a:t>
            </a:r>
            <a:r>
              <a:rPr lang="zh-TW" altLang="en-US" dirty="0" smtClean="0"/>
              <a:t>內的顯示位置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P.10-38</a:t>
            </a:r>
            <a:endParaRPr lang="en-US" altLang="zh-TW" dirty="0" smtClean="0"/>
          </a:p>
        </p:txBody>
      </p:sp>
      <p:sp>
        <p:nvSpPr>
          <p:cNvPr id="2" name="矩形 1"/>
          <p:cNvSpPr/>
          <p:nvPr/>
        </p:nvSpPr>
        <p:spPr>
          <a:xfrm>
            <a:off x="676742" y="3789040"/>
            <a:ext cx="1735018" cy="38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0231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3925893"/>
            <a:ext cx="3600400" cy="2167403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10-5-11 box-shadow (Box </a:t>
            </a:r>
            <a:r>
              <a:rPr lang="zh-TW" altLang="en-US" dirty="0" smtClean="0"/>
              <a:t>陰影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P.10-39</a:t>
            </a:r>
            <a:endParaRPr lang="en-US" altLang="zh-TW" dirty="0" smtClean="0"/>
          </a:p>
        </p:txBody>
      </p:sp>
      <p:grpSp>
        <p:nvGrpSpPr>
          <p:cNvPr id="3" name="群組 2"/>
          <p:cNvGrpSpPr/>
          <p:nvPr/>
        </p:nvGrpSpPr>
        <p:grpSpPr>
          <a:xfrm>
            <a:off x="539552" y="2080525"/>
            <a:ext cx="7515165" cy="3652731"/>
            <a:chOff x="801251" y="2080525"/>
            <a:chExt cx="7515165" cy="3652731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1251" y="2080525"/>
              <a:ext cx="7515165" cy="3652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矩形 1"/>
            <p:cNvSpPr/>
            <p:nvPr/>
          </p:nvSpPr>
          <p:spPr>
            <a:xfrm>
              <a:off x="801251" y="3789040"/>
              <a:ext cx="2042557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10-5-12 vertical-align ( </a:t>
            </a:r>
            <a:r>
              <a:rPr lang="zh-TW" altLang="en-US" dirty="0" smtClean="0"/>
              <a:t>垂直對齊</a:t>
            </a:r>
            <a:r>
              <a:rPr lang="en-US" altLang="zh-TW" dirty="0" smtClean="0"/>
              <a:t>) </a:t>
            </a:r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P.10-40~41</a:t>
            </a:r>
            <a:endParaRPr lang="en-US" altLang="zh-TW" dirty="0" smtClean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381197"/>
            <a:ext cx="6575769" cy="121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3936758"/>
            <a:ext cx="3124200" cy="16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672537"/>
            <a:ext cx="6533096" cy="121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1268760"/>
            <a:ext cx="314483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>
              <a:spcBef>
                <a:spcPts val="2400"/>
              </a:spcBef>
            </a:pPr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P.10-41</a:t>
            </a:r>
            <a:endParaRPr lang="en-US" altLang="zh-TW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7515165" cy="33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699711"/>
            <a:ext cx="3452172" cy="187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750541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4368274"/>
            <a:ext cx="3443637" cy="18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10-1 Box Model </a:t>
            </a:r>
          </a:p>
          <a:p>
            <a:pPr lvl="1"/>
            <a:r>
              <a:rPr lang="en-US" altLang="zh-TW" dirty="0" smtClean="0"/>
              <a:t>Box Model </a:t>
            </a:r>
            <a:r>
              <a:rPr lang="zh-TW" altLang="en-US" dirty="0" smtClean="0"/>
              <a:t>是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針對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元素所產生的矩形方塊，由內容 </a:t>
            </a:r>
            <a:r>
              <a:rPr lang="en-US" altLang="zh-TW" dirty="0" smtClean="0"/>
              <a:t>(content)</a:t>
            </a:r>
            <a:r>
              <a:rPr lang="zh-TW" altLang="en-US" dirty="0" smtClean="0"/>
              <a:t>、留白 </a:t>
            </a:r>
            <a:r>
              <a:rPr lang="en-US" altLang="zh-TW" dirty="0" smtClean="0"/>
              <a:t>(padding)</a:t>
            </a:r>
            <a:r>
              <a:rPr lang="zh-TW" altLang="en-US" dirty="0" smtClean="0"/>
              <a:t>、框線 </a:t>
            </a:r>
            <a:r>
              <a:rPr lang="en-US" altLang="zh-TW" dirty="0" smtClean="0"/>
              <a:t>(border) </a:t>
            </a:r>
            <a:r>
              <a:rPr lang="zh-TW" altLang="en-US" dirty="0" smtClean="0"/>
              <a:t>與邊界 </a:t>
            </a:r>
            <a:r>
              <a:rPr lang="en-US" altLang="zh-TW" dirty="0" smtClean="0"/>
              <a:t>(margin) </a:t>
            </a:r>
            <a:r>
              <a:rPr lang="zh-TW" altLang="en-US" dirty="0" smtClean="0"/>
              <a:t>所組成，如下圖。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P.10-2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517749"/>
            <a:ext cx="4896544" cy="341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348880"/>
            <a:ext cx="7476150" cy="33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4363734"/>
          </a:xfrm>
        </p:spPr>
        <p:txBody>
          <a:bodyPr/>
          <a:lstStyle/>
          <a:p>
            <a:r>
              <a:rPr lang="en-US" altLang="zh-TW" dirty="0" smtClean="0"/>
              <a:t>10-2 </a:t>
            </a:r>
            <a:r>
              <a:rPr lang="zh-TW" altLang="en-US" dirty="0" smtClean="0"/>
              <a:t>邊界屬性</a:t>
            </a:r>
            <a:endParaRPr lang="en-US" altLang="zh-TW" dirty="0" smtClean="0"/>
          </a:p>
          <a:p>
            <a:pPr lvl="1">
              <a:lnSpc>
                <a:spcPts val="2400"/>
              </a:lnSpc>
            </a:pPr>
            <a:r>
              <a:rPr lang="en-US" altLang="zh-TW" dirty="0" smtClean="0"/>
              <a:t>CSS </a:t>
            </a:r>
            <a:r>
              <a:rPr lang="zh-TW" altLang="en-US" dirty="0" smtClean="0"/>
              <a:t>提供了</a:t>
            </a:r>
            <a:r>
              <a:rPr lang="en-US" altLang="zh-TW" dirty="0" smtClean="0"/>
              <a:t>margin-top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margin-bottom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margin-left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margin-right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margin </a:t>
            </a:r>
            <a:r>
              <a:rPr lang="zh-TW" altLang="en-US" dirty="0" smtClean="0"/>
              <a:t>等邊界</a:t>
            </a:r>
            <a:r>
              <a:rPr lang="zh-TW" altLang="en-US" dirty="0"/>
              <a:t>屬性 </a:t>
            </a:r>
            <a:r>
              <a:rPr lang="zh-TW" altLang="en-US" dirty="0" smtClean="0"/>
              <a:t>，下面的兩個瀏覽結果供您做比較</a:t>
            </a:r>
            <a:r>
              <a:rPr lang="zh-TW" altLang="en-US" spc="-150" dirty="0" smtClean="0"/>
              <a:t>：</a:t>
            </a:r>
            <a:endParaRPr lang="en-US" altLang="zh-TW" spc="-150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P.10-4~5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88472" cy="5184576"/>
          </a:xfrm>
        </p:spPr>
        <p:txBody>
          <a:bodyPr/>
          <a:lstStyle/>
          <a:p>
            <a:r>
              <a:rPr lang="en-US" altLang="zh-TW" dirty="0" smtClean="0"/>
              <a:t>10-3 </a:t>
            </a:r>
            <a:r>
              <a:rPr lang="zh-TW" altLang="en-US" dirty="0" smtClean="0"/>
              <a:t>留白屬性</a:t>
            </a:r>
            <a:endParaRPr lang="en-US" altLang="zh-TW" dirty="0" smtClean="0"/>
          </a:p>
          <a:p>
            <a:pPr lvl="1">
              <a:lnSpc>
                <a:spcPts val="2400"/>
              </a:lnSpc>
            </a:pPr>
            <a:r>
              <a:rPr lang="en-US" altLang="zh-TW" sz="1800" dirty="0" smtClean="0"/>
              <a:t>CSS </a:t>
            </a:r>
            <a:r>
              <a:rPr lang="zh-TW" altLang="en-US" sz="1800" dirty="0" smtClean="0"/>
              <a:t>提供了</a:t>
            </a:r>
            <a:r>
              <a:rPr lang="en-US" altLang="zh-TW" sz="1800" dirty="0" smtClean="0"/>
              <a:t>padding-top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padding-bottom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padding-left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padding-right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padding</a:t>
            </a:r>
            <a:r>
              <a:rPr lang="zh-TW" altLang="en-US" sz="1800" dirty="0" smtClean="0"/>
              <a:t>等留白</a:t>
            </a:r>
            <a:r>
              <a:rPr lang="zh-TW" altLang="en-US" sz="1800" dirty="0"/>
              <a:t>屬性</a:t>
            </a:r>
            <a:r>
              <a:rPr lang="zh-TW" altLang="en-US" sz="1800" dirty="0" smtClean="0"/>
              <a:t>，</a:t>
            </a:r>
            <a:r>
              <a:rPr lang="zh-TW" altLang="en-US" sz="1700" dirty="0" smtClean="0"/>
              <a:t>下面的兩個瀏覽結果供您做比較。</a:t>
            </a:r>
            <a:endParaRPr lang="en-US" altLang="zh-TW" sz="1700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P.10-6~7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080" y="2492896"/>
            <a:ext cx="7217221" cy="311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10-4 </a:t>
            </a:r>
            <a:r>
              <a:rPr lang="zh-TW" altLang="en-US" dirty="0" smtClean="0"/>
              <a:t>框線屬性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10-4-1 border-style ( </a:t>
            </a:r>
            <a:r>
              <a:rPr lang="zh-TW" altLang="en-US" dirty="0" smtClean="0"/>
              <a:t>框線樣式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元素的框線樣式：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border-top-style</a:t>
            </a:r>
          </a:p>
          <a:p>
            <a:pPr lvl="3"/>
            <a:r>
              <a:rPr lang="en-US" altLang="zh-TW" dirty="0" smtClean="0"/>
              <a:t>   border-bottom-style</a:t>
            </a:r>
          </a:p>
          <a:p>
            <a:pPr lvl="3"/>
            <a:r>
              <a:rPr lang="en-US" altLang="zh-TW" dirty="0" smtClean="0"/>
              <a:t>   border-left-style</a:t>
            </a:r>
          </a:p>
          <a:p>
            <a:pPr lvl="3"/>
            <a:r>
              <a:rPr lang="en-US" altLang="zh-TW" dirty="0" smtClean="0"/>
              <a:t>   border-right-style</a:t>
            </a:r>
          </a:p>
          <a:p>
            <a:pPr lvl="3"/>
            <a:r>
              <a:rPr lang="en-US" altLang="zh-TW" dirty="0" smtClean="0"/>
              <a:t>   border-style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P.10-8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P.10-9</a:t>
            </a:r>
            <a:endParaRPr lang="en-US" altLang="zh-TW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412776"/>
            <a:ext cx="7451765" cy="459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10-4-2 border-color ( </a:t>
            </a:r>
            <a:r>
              <a:rPr lang="zh-TW" altLang="en-US" dirty="0" smtClean="0"/>
              <a:t>框線色彩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元素的框線色彩：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border-top-color</a:t>
            </a:r>
          </a:p>
          <a:p>
            <a:pPr lvl="3"/>
            <a:r>
              <a:rPr lang="en-US" altLang="zh-TW" dirty="0" smtClean="0"/>
              <a:t>   border-bottom-color</a:t>
            </a:r>
          </a:p>
          <a:p>
            <a:pPr lvl="3"/>
            <a:r>
              <a:rPr lang="en-US" altLang="zh-TW" dirty="0" smtClean="0"/>
              <a:t>   border-left-color</a:t>
            </a:r>
          </a:p>
          <a:p>
            <a:pPr lvl="3"/>
            <a:r>
              <a:rPr lang="en-US" altLang="zh-TW" dirty="0" smtClean="0"/>
              <a:t>   border-right-color</a:t>
            </a:r>
          </a:p>
          <a:p>
            <a:pPr lvl="3"/>
            <a:r>
              <a:rPr lang="en-US" altLang="zh-TW" dirty="0" smtClean="0"/>
              <a:t>   border-color</a:t>
            </a:r>
          </a:p>
          <a:p>
            <a:pPr lvl="3"/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P.10-10~11</a:t>
            </a:r>
            <a:endParaRPr lang="en-US" altLang="zh-TW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488" y="4670112"/>
            <a:ext cx="7485904" cy="10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6006" y="1977441"/>
            <a:ext cx="3774346" cy="281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10-4-3 border-width ( </a:t>
            </a:r>
            <a:r>
              <a:rPr lang="zh-TW" altLang="en-US" dirty="0" smtClean="0"/>
              <a:t>框線寬度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元素的框線寬度：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border-top-width</a:t>
            </a:r>
          </a:p>
          <a:p>
            <a:pPr lvl="3"/>
            <a:r>
              <a:rPr lang="en-US" altLang="zh-TW" dirty="0" smtClean="0"/>
              <a:t>   border-bottom-width</a:t>
            </a:r>
          </a:p>
          <a:p>
            <a:pPr lvl="3"/>
            <a:r>
              <a:rPr lang="en-US" altLang="zh-TW" dirty="0" smtClean="0"/>
              <a:t>   border-left-width</a:t>
            </a:r>
          </a:p>
          <a:p>
            <a:pPr lvl="3"/>
            <a:r>
              <a:rPr lang="en-US" altLang="zh-TW" dirty="0" smtClean="0"/>
              <a:t>   border-right-width</a:t>
            </a:r>
          </a:p>
          <a:p>
            <a:pPr lvl="3"/>
            <a:r>
              <a:rPr lang="en-US" altLang="zh-TW" dirty="0" smtClean="0"/>
              <a:t>   border-width</a:t>
            </a:r>
          </a:p>
          <a:p>
            <a:pPr lvl="1">
              <a:spcBef>
                <a:spcPts val="0"/>
              </a:spcBef>
            </a:pP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P.10-12~13</a:t>
            </a:r>
            <a:endParaRPr lang="en-US" altLang="zh-TW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579198"/>
            <a:ext cx="7344816" cy="16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2092" y="2132856"/>
            <a:ext cx="3522276" cy="260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11756</TotalTime>
  <Words>682</Words>
  <Application>Microsoft Office PowerPoint</Application>
  <PresentationFormat>如螢幕大小 (4:3)</PresentationFormat>
  <Paragraphs>147</Paragraphs>
  <Slides>25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Box Model與定位方式</dc:title>
  <dc:creator>memi</dc:creator>
  <cp:keywords>AEL013500</cp:keywords>
  <cp:lastModifiedBy>Vita</cp:lastModifiedBy>
  <cp:revision>1399</cp:revision>
  <dcterms:created xsi:type="dcterms:W3CDTF">2011-06-06T16:54:13Z</dcterms:created>
  <dcterms:modified xsi:type="dcterms:W3CDTF">2017-08-29T15:24:12Z</dcterms:modified>
</cp:coreProperties>
</file>